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98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93" r:id="rId31"/>
    <p:sldId id="283" r:id="rId32"/>
    <p:sldId id="285" r:id="rId33"/>
    <p:sldId id="286" r:id="rId34"/>
    <p:sldId id="287" r:id="rId35"/>
    <p:sldId id="288" r:id="rId36"/>
    <p:sldId id="289" r:id="rId37"/>
    <p:sldId id="294" r:id="rId38"/>
    <p:sldId id="290" r:id="rId39"/>
    <p:sldId id="295" r:id="rId40"/>
    <p:sldId id="291" r:id="rId41"/>
    <p:sldId id="296" r:id="rId42"/>
    <p:sldId id="297" r:id="rId4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66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0d55a6000911283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3" Type="http://schemas.openxmlformats.org/officeDocument/2006/relationships/slide" Target="slide20.xml"/><Relationship Id="rId2" Type="http://schemas.openxmlformats.org/officeDocument/2006/relationships/image" Target="../media/image11.jpeg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fe6971de?pid=ace7d8779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200" dirty="0"/>
          </a:p>
        </p:txBody>
      </p:sp>
      <p:sp>
        <p:nvSpPr>
          <p:cNvPr id="3" name="QB_6_BD.1_1#8d58de12c?sp=1&amp;pid=dfe6971de&amp;color=0,0,0&amp;vtp=1&amp;bb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6227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622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①缠绞(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②虾篓(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622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③泅水(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④菱角(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622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⑤凫水(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⑥噘着嘴(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622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⑦膝盖(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⑧吆喝(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622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⑨围剿(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AN.2_1#8d58de12c.bracket?pid=dfe6971de&amp;color=0,0,0&amp;vpa=1&amp;vtp=1&amp;bbb=1"/>
          <p:cNvSpPr/>
          <p:nvPr/>
        </p:nvSpPr>
        <p:spPr>
          <a:xfrm>
            <a:off x="1791367" y="1829774"/>
            <a:ext cx="8334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5" name="QB_6_AN.3_1#8d58de12c.bracket?pid=dfe6971de&amp;color=0,0,0&amp;vpa=2&amp;vtp=1&amp;bbb=1"/>
          <p:cNvSpPr/>
          <p:nvPr/>
        </p:nvSpPr>
        <p:spPr>
          <a:xfrm>
            <a:off x="7216172" y="1829774"/>
            <a:ext cx="7334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lǒu</a:t>
            </a:r>
            <a:endParaRPr lang="en-US" altLang="zh-CN" sz="2800" dirty="0"/>
          </a:p>
        </p:txBody>
      </p:sp>
      <p:sp>
        <p:nvSpPr>
          <p:cNvPr id="6" name="QB_6_AN.4_1#8d58de12c.bracket?pid=dfe6971de&amp;color=0,0,0&amp;vpa=3&amp;vtp=1&amp;bbb=1"/>
          <p:cNvSpPr/>
          <p:nvPr/>
        </p:nvSpPr>
        <p:spPr>
          <a:xfrm>
            <a:off x="1829467" y="2477474"/>
            <a:ext cx="75406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qiú</a:t>
            </a:r>
            <a:endParaRPr lang="en-US" altLang="zh-CN" sz="2800" dirty="0"/>
          </a:p>
        </p:txBody>
      </p:sp>
      <p:sp>
        <p:nvSpPr>
          <p:cNvPr id="7" name="QB_6_AN.5_1#8d58de12c.bracket?pid=dfe6971de&amp;color=0,0,0&amp;vpa=4&amp;vtp=1&amp;bbb=1"/>
          <p:cNvSpPr/>
          <p:nvPr/>
        </p:nvSpPr>
        <p:spPr>
          <a:xfrm>
            <a:off x="7254272" y="2477474"/>
            <a:ext cx="84931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línɡ</a:t>
            </a:r>
            <a:endParaRPr lang="en-US" altLang="zh-CN" sz="2800" dirty="0"/>
          </a:p>
        </p:txBody>
      </p:sp>
      <p:sp>
        <p:nvSpPr>
          <p:cNvPr id="8" name="QB_6_AN.6_1#8d58de12c.bracket?pid=dfe6971de&amp;color=0,0,0&amp;vpa=5&amp;vtp=1&amp;bbb=1"/>
          <p:cNvSpPr/>
          <p:nvPr/>
        </p:nvSpPr>
        <p:spPr>
          <a:xfrm>
            <a:off x="1829467" y="3125174"/>
            <a:ext cx="57626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fú</a:t>
            </a:r>
            <a:endParaRPr lang="en-US" altLang="zh-CN" sz="2800" dirty="0"/>
          </a:p>
        </p:txBody>
      </p:sp>
      <p:sp>
        <p:nvSpPr>
          <p:cNvPr id="9" name="QB_6_AN.7_1#8d58de12c.bracket?pid=dfe6971de&amp;color=0,0,0&amp;vpa=6&amp;vtp=1&amp;bbb=1"/>
          <p:cNvSpPr/>
          <p:nvPr/>
        </p:nvSpPr>
        <p:spPr>
          <a:xfrm>
            <a:off x="7571772" y="3125174"/>
            <a:ext cx="7334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juē</a:t>
            </a:r>
            <a:endParaRPr lang="en-US" altLang="zh-CN" sz="2800" dirty="0"/>
          </a:p>
        </p:txBody>
      </p:sp>
      <p:sp>
        <p:nvSpPr>
          <p:cNvPr id="10" name="QB_6_AN.8_1#8d58de12c.bracket?pid=dfe6971de&amp;color=0,0,0&amp;vpa=7&amp;vtp=1&amp;bbb=1"/>
          <p:cNvSpPr/>
          <p:nvPr/>
        </p:nvSpPr>
        <p:spPr>
          <a:xfrm>
            <a:off x="1765967" y="3772874"/>
            <a:ext cx="5349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xī</a:t>
            </a:r>
            <a:endParaRPr lang="en-US" altLang="zh-CN" sz="2800" dirty="0"/>
          </a:p>
        </p:txBody>
      </p:sp>
      <p:sp>
        <p:nvSpPr>
          <p:cNvPr id="11" name="QB_6_AN.9_1#8d58de12c.bracket?pid=dfe6971de&amp;color=0,0,0&amp;vpa=8&amp;vtp=1&amp;bbb=1"/>
          <p:cNvSpPr/>
          <p:nvPr/>
        </p:nvSpPr>
        <p:spPr>
          <a:xfrm>
            <a:off x="7279672" y="3772874"/>
            <a:ext cx="7937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12" name="QB_6_AN.10_1#8d58de12c.bracket?pid=dfe6971de&amp;color=0,0,0&amp;vpa=9&amp;vtp=1&amp;bbb=1"/>
          <p:cNvSpPr/>
          <p:nvPr/>
        </p:nvSpPr>
        <p:spPr>
          <a:xfrm>
            <a:off x="1791367" y="4420574"/>
            <a:ext cx="8334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13" name="QB_6_BD.1_1#8d58de12c?sp=1&amp;pid=dfe6971de&amp;color=0,0,0&amp;vtp=1&amp;bbb=1&amp;zzd= 3"/>
          <p:cNvSpPr/>
          <p:nvPr/>
        </p:nvSpPr>
        <p:spPr>
          <a:xfrm>
            <a:off x="1482630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6_BD.1_1#8d58de12c?sp=1&amp;pid=dfe6971de&amp;color=0,0,0&amp;vtp=1&amp;bbb=1&amp;zzd= 3"/>
          <p:cNvSpPr/>
          <p:nvPr/>
        </p:nvSpPr>
        <p:spPr>
          <a:xfrm>
            <a:off x="6945535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6_BD.1_1#8d58de12c?sp=1&amp;pid=dfe6971de&amp;color=0,0,0&amp;vtp=1&amp;bbb=1&amp;zzd= 5"/>
          <p:cNvSpPr/>
          <p:nvPr/>
        </p:nvSpPr>
        <p:spPr>
          <a:xfrm>
            <a:off x="1127030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6_BD.1_1#8d58de12c?sp=1&amp;pid=dfe6971de&amp;color=0,0,0&amp;vtp=1&amp;bbb=1&amp;zzd= 5"/>
          <p:cNvSpPr/>
          <p:nvPr/>
        </p:nvSpPr>
        <p:spPr>
          <a:xfrm>
            <a:off x="6589935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6_BD.1_1#8d58de12c?sp=1&amp;pid=dfe6971de&amp;color=0,0,0&amp;vtp=1&amp;bbb=1&amp;zzd= 7"/>
          <p:cNvSpPr/>
          <p:nvPr/>
        </p:nvSpPr>
        <p:spPr>
          <a:xfrm>
            <a:off x="1127030" y="3777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6_BD.1_1#8d58de12c?sp=1&amp;pid=dfe6971de&amp;color=0,0,0&amp;vtp=1&amp;bbb=1&amp;zzd= 7"/>
          <p:cNvSpPr/>
          <p:nvPr/>
        </p:nvSpPr>
        <p:spPr>
          <a:xfrm>
            <a:off x="6589935" y="3777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6_BD.1_1#8d58de12c?sp=1&amp;pid=dfe6971de&amp;color=0,0,0&amp;vtp=1&amp;bbb=1&amp;zzd= 9"/>
          <p:cNvSpPr/>
          <p:nvPr/>
        </p:nvSpPr>
        <p:spPr>
          <a:xfrm>
            <a:off x="1127030" y="44256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6_BD.1_1#8d58de12c?sp=1&amp;pid=dfe6971de&amp;color=0,0,0&amp;vtp=1&amp;bbb=1&amp;zzd= 9"/>
          <p:cNvSpPr/>
          <p:nvPr/>
        </p:nvSpPr>
        <p:spPr>
          <a:xfrm>
            <a:off x="6589935" y="44256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6_BD.1_1#8d58de12c?sp=1&amp;pid=dfe6971de&amp;color=0,0,0&amp;vtp=1&amp;bbb=1&amp;zzd= 11"/>
          <p:cNvSpPr/>
          <p:nvPr/>
        </p:nvSpPr>
        <p:spPr>
          <a:xfrm>
            <a:off x="1482630" y="50860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_1#0098caf28?sp=1&amp;pid=dfe6971de&amp;color=0,0,0&amp;vtp=1&amp;bbb=1"/>
          <p:cNvSpPr/>
          <p:nvPr/>
        </p:nvSpPr>
        <p:spPr>
          <a:xfrm>
            <a:off x="612648" y="468000"/>
            <a:ext cx="109636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6_BD.11_2#0098caf28?bid=1&amp;pid=dfe6971de&amp;color=0,0,0&amp;vtp=1"/>
          <p:cNvSpPr/>
          <p:nvPr/>
        </p:nvSpPr>
        <p:spPr>
          <a:xfrm>
            <a:off x="1430212" y="1015443"/>
            <a:ext cx="2111375" cy="1676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)记</a:t>
            </a:r>
            <a:endParaRPr lang="en-US" altLang="zh-CN" sz="2800" dirty="0"/>
          </a:p>
          <a:p>
            <a:pPr algn="l"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)量</a:t>
            </a:r>
            <a:endParaRPr lang="en-US" altLang="zh-CN" sz="2800" dirty="0"/>
          </a:p>
          <a:p>
            <a:pPr algn="l"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)脚</a:t>
            </a:r>
            <a:endParaRPr lang="en-US" altLang="zh-CN" sz="2800" dirty="0"/>
          </a:p>
        </p:txBody>
      </p:sp>
      <p:sp>
        <p:nvSpPr>
          <p:cNvPr id="5" name="QB_6_BD.11_4#0098caf28?bid=2&amp;pid=dfe6971de&amp;color=0,0,0&amp;vtp=1"/>
          <p:cNvSpPr/>
          <p:nvPr/>
        </p:nvSpPr>
        <p:spPr>
          <a:xfrm>
            <a:off x="1430212" y="2717116"/>
            <a:ext cx="2901950" cy="22352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suō(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)鱼</a:t>
            </a:r>
            <a:endParaRPr lang="en-US" altLang="zh-CN" sz="2800" dirty="0"/>
          </a:p>
          <a:p>
            <a:pPr algn="l"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suō(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)使</a:t>
            </a:r>
            <a:endParaRPr lang="en-US" altLang="zh-CN" sz="2800" dirty="0"/>
          </a:p>
          <a:p>
            <a:pPr algn="l"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jùn(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)工</a:t>
            </a:r>
            <a:endParaRPr lang="en-US" altLang="zh-CN" sz="2800" dirty="0"/>
          </a:p>
          <a:p>
            <a:pPr algn="l"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怙恶不qu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6" name="QB_6_AN.12_1#0098caf28.bracket?pid=dfe6971de&amp;color=0,0,0&amp;vpa=10&amp;vtp=1"/>
          <p:cNvSpPr/>
          <p:nvPr/>
        </p:nvSpPr>
        <p:spPr>
          <a:xfrm>
            <a:off x="2199355" y="1028016"/>
            <a:ext cx="6159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惦</a:t>
            </a:r>
            <a:endParaRPr lang="en-US" altLang="zh-CN" sz="2800" dirty="0"/>
          </a:p>
        </p:txBody>
      </p:sp>
      <p:sp>
        <p:nvSpPr>
          <p:cNvPr id="7" name="QB_6_AN.13_1#0098caf28.bracket?pid=dfe6971de&amp;color=0,0,0&amp;vpa=11&amp;vtp=1"/>
          <p:cNvSpPr/>
          <p:nvPr/>
        </p:nvSpPr>
        <p:spPr>
          <a:xfrm>
            <a:off x="2199355" y="1586816"/>
            <a:ext cx="6159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掂</a:t>
            </a:r>
            <a:endParaRPr lang="en-US" altLang="zh-CN" sz="2800" dirty="0"/>
          </a:p>
        </p:txBody>
      </p:sp>
      <p:sp>
        <p:nvSpPr>
          <p:cNvPr id="8" name="QB_6_AN.14_1#0098caf28.bracket?pid=dfe6971de&amp;color=0,0,0&amp;vpa=12&amp;vtp=1"/>
          <p:cNvSpPr/>
          <p:nvPr/>
        </p:nvSpPr>
        <p:spPr>
          <a:xfrm>
            <a:off x="2199355" y="2145616"/>
            <a:ext cx="6159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踮</a:t>
            </a:r>
            <a:endParaRPr lang="en-US" altLang="zh-CN" sz="2800" dirty="0"/>
          </a:p>
        </p:txBody>
      </p:sp>
      <p:sp>
        <p:nvSpPr>
          <p:cNvPr id="9" name="QB_6_AN.15_1#0098caf28.bracket?pid=dfe6971de&amp;color=0,0,0&amp;vpa=13&amp;vtp=1"/>
          <p:cNvSpPr/>
          <p:nvPr/>
        </p:nvSpPr>
        <p:spPr>
          <a:xfrm>
            <a:off x="2061244" y="2729689"/>
            <a:ext cx="6159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梭</a:t>
            </a:r>
            <a:endParaRPr lang="en-US" altLang="zh-CN" sz="2800" dirty="0"/>
          </a:p>
        </p:txBody>
      </p:sp>
      <p:sp>
        <p:nvSpPr>
          <p:cNvPr id="10" name="QB_6_AN.16_1#0098caf28.bracket?pid=dfe6971de&amp;color=0,0,0&amp;vpa=14&amp;vtp=1"/>
          <p:cNvSpPr/>
          <p:nvPr/>
        </p:nvSpPr>
        <p:spPr>
          <a:xfrm>
            <a:off x="2061244" y="3288489"/>
            <a:ext cx="6159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唆</a:t>
            </a:r>
            <a:endParaRPr lang="en-US" altLang="zh-CN" sz="2800" dirty="0"/>
          </a:p>
        </p:txBody>
      </p:sp>
      <p:sp>
        <p:nvSpPr>
          <p:cNvPr id="11" name="QB_6_AN.17_1#0098caf28.bracket?pid=dfe6971de&amp;color=0,0,0&amp;vpa=15&amp;vtp=1"/>
          <p:cNvSpPr/>
          <p:nvPr/>
        </p:nvSpPr>
        <p:spPr>
          <a:xfrm>
            <a:off x="2021555" y="3847289"/>
            <a:ext cx="6159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竣</a:t>
            </a:r>
            <a:endParaRPr lang="en-US" altLang="zh-CN" sz="2800" dirty="0"/>
          </a:p>
        </p:txBody>
      </p:sp>
      <p:sp>
        <p:nvSpPr>
          <p:cNvPr id="12" name="QB_6_AN.18_1#0098caf28.bracket?pid=dfe6971de&amp;color=0,0,0&amp;vpa=16&amp;vtp=1"/>
          <p:cNvSpPr/>
          <p:nvPr/>
        </p:nvSpPr>
        <p:spPr>
          <a:xfrm>
            <a:off x="3345530" y="4406089"/>
            <a:ext cx="6159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悛</a:t>
            </a:r>
            <a:endParaRPr lang="en-US" altLang="zh-CN" sz="2800" dirty="0"/>
          </a:p>
        </p:txBody>
      </p:sp>
      <p:sp>
        <p:nvSpPr>
          <p:cNvPr id="13" name="QB_6_BD.11_2#0098caf28?bid=1&amp;pid=dfe6971de&amp;color=0,0,0&amp;vtp=1"/>
          <p:cNvSpPr/>
          <p:nvPr/>
        </p:nvSpPr>
        <p:spPr>
          <a:xfrm>
            <a:off x="612649" y="1625170"/>
            <a:ext cx="525463" cy="558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28000"/>
              </a:lnSpc>
            </a:pPr>
            <a:endParaRPr lang="en-US" altLang="zh-CN" sz="2800" dirty="0"/>
          </a:p>
        </p:txBody>
      </p:sp>
      <p:sp>
        <p:nvSpPr>
          <p:cNvPr id="14" name="SystemAddBraceShape"/>
          <p:cNvSpPr/>
          <p:nvPr/>
        </p:nvSpPr>
        <p:spPr>
          <a:xfrm>
            <a:off x="1112712" y="1269443"/>
            <a:ext cx="165100" cy="1257681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6_BD.11_4#0098caf28?bid=2&amp;pid=dfe6971de&amp;color=0,0,0&amp;vtp=1"/>
          <p:cNvSpPr/>
          <p:nvPr/>
        </p:nvSpPr>
        <p:spPr>
          <a:xfrm>
            <a:off x="612649" y="3599956"/>
            <a:ext cx="525463" cy="558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28000"/>
              </a:lnSpc>
            </a:pPr>
            <a:endParaRPr lang="en-US" altLang="zh-CN" sz="2800" dirty="0"/>
          </a:p>
        </p:txBody>
      </p:sp>
      <p:sp>
        <p:nvSpPr>
          <p:cNvPr id="16" name="SystemAddBraceShape"/>
          <p:cNvSpPr/>
          <p:nvPr/>
        </p:nvSpPr>
        <p:spPr>
          <a:xfrm>
            <a:off x="1112712" y="2971116"/>
            <a:ext cx="165100" cy="1803908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9_1#8cb267da0?pid=dfe6971de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</p:txBody>
      </p:sp>
      <p:sp>
        <p:nvSpPr>
          <p:cNvPr id="3" name="QB_7_BD.20_1#ed6a71608?sp=1&amp;pid=8cb267da0&amp;color=0,0,0&amp;vtp=1&amp;bbb=1"/>
          <p:cNvSpPr/>
          <p:nvPr/>
        </p:nvSpPr>
        <p:spPr>
          <a:xfrm>
            <a:off x="612648" y="109939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·精细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90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侧重精巧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多形容器物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侧重精密或精明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既可用于物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也可用于人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90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白洋淀的苇席，洁白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，深受广大用户的喜爱。</a:t>
            </a:r>
            <a:endParaRPr lang="en-US" altLang="zh-CN" sz="2800" dirty="0"/>
          </a:p>
        </p:txBody>
      </p:sp>
      <p:pic>
        <p:nvPicPr>
          <p:cNvPr id="4" name="QB_7_BD.20_1#ed6a71608?pid=8cb267da0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963499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B_7_BD.20_2#ed6a71608?pid=8cb267da0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3243659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B_7_AN.21_1#ed6a71608.blank?pid=8cb267da0&amp;color=0,0,0&amp;vpa=17&amp;vtp=1&amp;bbb=1"/>
          <p:cNvSpPr/>
          <p:nvPr/>
        </p:nvSpPr>
        <p:spPr>
          <a:xfrm>
            <a:off x="4940966" y="3012011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精致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2_1#29688de65?sp=1&amp;pid=8cb267da0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聚精会神·全神贯注</a:t>
            </a:r>
            <a:endParaRPr lang="en-US" altLang="zh-CN" sz="2800" dirty="0"/>
          </a:p>
        </p:txBody>
      </p:sp>
      <p:pic>
        <p:nvPicPr>
          <p:cNvPr id="3" name="QB_7_BD.22_1#29688de65?pid=8cb267da0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323419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7_BD.22_2#29688de65?pid=8cb267da0&amp;color=0,0,0&amp;vtp=1&amp;bbb=1&amp;hb=1"/>
          <p:cNvSpPr/>
          <p:nvPr/>
        </p:nvSpPr>
        <p:spPr>
          <a:xfrm>
            <a:off x="612648" y="10993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精神很集中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注意力不分散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聚精会神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集中注意力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全神贯注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全副精神高度集中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全神贯注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重于把全部精神集中到一处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一点也不分散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5" name="QB_7_BD.22_2#29688de65?pid=8cb267da0&amp;color=0,0,0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3304619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7_BD.22_3#29688de65?pid=8cb267da0&amp;color=0,0,0&amp;vtp=1&amp;bbb=1&amp;hb=1"/>
          <p:cNvSpPr/>
          <p:nvPr/>
        </p:nvSpPr>
        <p:spPr>
          <a:xfrm>
            <a:off x="612648" y="3080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各级领导干部要继续坚持以人民为中心的发展思想，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做好改革发展稳定各项工作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sp>
        <p:nvSpPr>
          <p:cNvPr id="7" name="QB_7_AN.23_1#29688de65.blank?pid=8cb267da0&amp;color=0,0,0&amp;vpa=18&amp;vtp=1&amp;bbb=1"/>
          <p:cNvSpPr/>
          <p:nvPr/>
        </p:nvSpPr>
        <p:spPr>
          <a:xfrm>
            <a:off x="9830467" y="305011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全神贯注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4_1#187e49cb1?sp=1&amp;pid=dfe6971de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比喻表面上好像已断了关系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，实际上仍然挂牵着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多指爱情上的）。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比喻十分坚固、不可摧毁的事物。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形容非常欢喜。</a:t>
            </a:r>
            <a:endParaRPr lang="en-US" altLang="zh-CN" sz="2800" dirty="0"/>
          </a:p>
        </p:txBody>
      </p:sp>
      <p:sp>
        <p:nvSpPr>
          <p:cNvPr id="3" name="QB_6_AN.25_1#187e49cb1.blank?pid=dfe6971de&amp;color=0,0,0&amp;vpa=19&amp;vtp=1&amp;bbb=1"/>
          <p:cNvSpPr/>
          <p:nvPr/>
        </p:nvSpPr>
        <p:spPr>
          <a:xfrm>
            <a:off x="978566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藕断丝连</a:t>
            </a:r>
            <a:endParaRPr lang="en-US" altLang="zh-CN" sz="2800" dirty="0"/>
          </a:p>
        </p:txBody>
      </p:sp>
      <p:sp>
        <p:nvSpPr>
          <p:cNvPr id="4" name="QB_6_AN.26_1#187e49cb1.blank?pid=dfe6971de&amp;color=0,0,0&amp;vpa=20&amp;vtp=1&amp;bbb=1"/>
          <p:cNvSpPr/>
          <p:nvPr/>
        </p:nvSpPr>
        <p:spPr>
          <a:xfrm>
            <a:off x="978566" y="30283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铜墙铁壁</a:t>
            </a:r>
            <a:endParaRPr lang="en-US" altLang="zh-CN" sz="2800" dirty="0"/>
          </a:p>
        </p:txBody>
      </p:sp>
      <p:sp>
        <p:nvSpPr>
          <p:cNvPr id="5" name="QB_6_AN.27_1#187e49cb1.blank?pid=dfe6971de&amp;color=0,0,0&amp;vpa=21&amp;vtp=1&amp;bbb=1"/>
          <p:cNvSpPr/>
          <p:nvPr/>
        </p:nvSpPr>
        <p:spPr>
          <a:xfrm>
            <a:off x="978566" y="36760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欢天喜地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8_1#635abc833?sp=1&amp;pid=dfe6971de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分析倒装句的表达效果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水生笑了一下。女人看出他笑得不像平常。‘怎么了，你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？’”水生嫂的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话使用了什么句式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？具有怎样的表达效果？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</a:t>
            </a:r>
            <a:endParaRPr lang="en-US" altLang="zh-CN" sz="2800" dirty="0"/>
          </a:p>
        </p:txBody>
      </p:sp>
      <p:sp>
        <p:nvSpPr>
          <p:cNvPr id="3" name="QB_6_AN.29_1#635abc833.blank?pid=dfe6971de&amp;color=0,0,0&amp;vpa=22&amp;vtp=1&amp;bbb=1&amp;hb=1"/>
          <p:cNvSpPr/>
          <p:nvPr/>
        </p:nvSpPr>
        <p:spPr>
          <a:xfrm>
            <a:off x="612648" y="2380620"/>
            <a:ext cx="10963656" cy="19278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1）主谓倒装句式。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2）谓语“怎么了”前置，使得询问更加急切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，反映了水生嫂心情的急切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，表现了她对丈夫的关心。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a68d3394e?pid=dfe6971de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倒装句的表达效果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倒装句可以根据需要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将要强调的部分置于句首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出该部分的信息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多么美丽的花儿啊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这句话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多么美丽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置于句首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强调了花儿的美丽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倒装句常用于表达强烈的情感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如惊讶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喜悦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愤怒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这句话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运用倒装表达了急切的情感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68d3394e?pid=dfe6971de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调整语气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倒装句可以调整句子的语气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使其更加生动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有力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去吧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这句话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运用倒装表达了强烈的建议或命令的语气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增强节奏感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倒装句能打破语言的平铺直叙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形成跌宕起伏的节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奏感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尤其适用于诗歌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散文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晴川历历汉阳树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芳草萋萋鹦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鹉洲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运用倒装增强了语言的节奏感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a56f4d7d?pid=ace7d8779&amp;color=0,0,0&amp;vtp=1&amp;bt=1&amp;bbb=1"/>
          <p:cNvSpPr/>
          <p:nvPr/>
        </p:nvSpPr>
        <p:spPr>
          <a:xfrm>
            <a:off x="612648" y="466345"/>
            <a:ext cx="10963656" cy="67297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200" dirty="0"/>
          </a:p>
        </p:txBody>
      </p:sp>
      <p:sp>
        <p:nvSpPr>
          <p:cNvPr id="3" name="QB_6_BD.30_1#b4866193f?sp=1&amp;pid=ba56f4d7d&amp;color=0,0,0&amp;vtp=1&amp;bbb=1"/>
          <p:cNvSpPr/>
          <p:nvPr/>
        </p:nvSpPr>
        <p:spPr>
          <a:xfrm>
            <a:off x="612648" y="1131396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30_2#b4866193f?pid=ba56f4d7d&amp;color=0,0,0&amp;tib=255,255,255&amp;vip=23#2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9776" y="1789049"/>
            <a:ext cx="6629400" cy="427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AN.31_1#b4866193f.blank?pid=ba56f4d7d&amp;color=0,0,0&amp;vpa=23&amp;vtp=1"/>
          <p:cNvSpPr/>
          <p:nvPr/>
        </p:nvSpPr>
        <p:spPr>
          <a:xfrm>
            <a:off x="5943600" y="2529713"/>
            <a:ext cx="1127760" cy="36576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送夫参军</a:t>
            </a:r>
            <a:endParaRPr lang="en-US" altLang="zh-CN" sz="2100" dirty="0"/>
          </a:p>
        </p:txBody>
      </p:sp>
      <p:sp>
        <p:nvSpPr>
          <p:cNvPr id="6" name="QB_6_AN.32_1#b4866193f.blank?pid=ba56f4d7d&amp;color=0,0,0&amp;vpa=24&amp;vtp=1"/>
          <p:cNvSpPr/>
          <p:nvPr/>
        </p:nvSpPr>
        <p:spPr>
          <a:xfrm>
            <a:off x="3959352" y="4093337"/>
            <a:ext cx="1344168" cy="265176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探夫遇敌</a:t>
            </a:r>
            <a:endParaRPr lang="en-US" altLang="zh-CN" sz="2100" dirty="0"/>
          </a:p>
        </p:txBody>
      </p:sp>
      <p:sp>
        <p:nvSpPr>
          <p:cNvPr id="7" name="QB_6_AN.33_1#b4866193f.blank?pid=ba56f4d7d&amp;color=0,0,0&amp;vpa=25&amp;vtp=1"/>
          <p:cNvSpPr/>
          <p:nvPr/>
        </p:nvSpPr>
        <p:spPr>
          <a:xfrm>
            <a:off x="4023360" y="5346065"/>
            <a:ext cx="1188720" cy="30175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助夫杀敌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4_1#5cedd2e20?sp=1&amp;pid=ba56f4d7d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本文叙述了以①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为代表的冀中农村妇女送夫参军，自己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也成长为勇敢的战士的故事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刻画了②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崭新的精神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在党的领导下④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的爱国热忱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和革命乐观主义精神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35_1#5cedd2e20.blank?pid=ba56f4d7d&amp;color=0,0,0&amp;vpa=26&amp;vtp=1&amp;bbb=1"/>
          <p:cNvSpPr/>
          <p:nvPr/>
        </p:nvSpPr>
        <p:spPr>
          <a:xfrm>
            <a:off x="3823366" y="1085220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水生嫂</a:t>
            </a:r>
            <a:endParaRPr lang="en-US" altLang="zh-CN" sz="2800" dirty="0"/>
          </a:p>
        </p:txBody>
      </p:sp>
      <p:sp>
        <p:nvSpPr>
          <p:cNvPr id="4" name="QB_6_AN.36_1#5cedd2e20.blank?pid=ba56f4d7d&amp;color=0,0,0&amp;vpa=27&amp;vtp=1&amp;bbb=1"/>
          <p:cNvSpPr/>
          <p:nvPr/>
        </p:nvSpPr>
        <p:spPr>
          <a:xfrm>
            <a:off x="6668167" y="1732920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冀中根据地女性</a:t>
            </a:r>
            <a:endParaRPr lang="en-US" altLang="zh-CN" sz="2800" dirty="0"/>
          </a:p>
        </p:txBody>
      </p:sp>
      <p:sp>
        <p:nvSpPr>
          <p:cNvPr id="5" name="QB_6_AN.37_1#5cedd2e20.blank?pid=ba56f4d7d&amp;color=0,0,0&amp;vpa=28&amp;vtp=1&amp;bbb=1"/>
          <p:cNvSpPr/>
          <p:nvPr/>
        </p:nvSpPr>
        <p:spPr>
          <a:xfrm>
            <a:off x="3112167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冀中儿女</a:t>
            </a:r>
            <a:endParaRPr lang="en-US" altLang="zh-CN" sz="2800" dirty="0"/>
          </a:p>
        </p:txBody>
      </p:sp>
      <p:sp>
        <p:nvSpPr>
          <p:cNvPr id="6" name="QB_6_AN.38_1#5cedd2e20.blank?pid=ba56f4d7d&amp;color=0,0,0&amp;vpa=29&amp;vtp=1&amp;bbb=1"/>
          <p:cNvSpPr/>
          <p:nvPr/>
        </p:nvSpPr>
        <p:spPr>
          <a:xfrm>
            <a:off x="7379367" y="23806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④奋起抗日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d23831f30?pid=f8f6f142e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0" y="554868"/>
            <a:ext cx="548640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P_3#d23831f30?pid=f8f6f142e&amp;color=0,0,0&amp;vtp=1&amp;bt=1&amp;bb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1.把握文章通过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对话描写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细节描写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塑造人物、表达情感的特点。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2.体味《荷花淀》的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诗化语言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，《小二黑结婚》（节选）的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口语化语言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3.体会作者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深入生活、讴歌人民的创作追求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及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创作风格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4.了解战争时期中国人民的斗争生活，感受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革命者的情怀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及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劳动人民对</a:t>
            </a:r>
            <a:endParaRPr lang="en-US" altLang="zh-CN" sz="280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美好生活的向往和追求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a0f3cb0f.fixed?pid=71f3bbd7c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8a0f3cb0f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401803965?pid=8a0f3cb0f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学校在本学期拟开展红色研学旅游活动，向同学们推荐了几处红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色研学旅游景点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，我们班选择的是迷人的水乡白洋淀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。在研学旅游活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动开始前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，我们要对白洋淀进行一定的了解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。让我们随着孙犁先生的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诗化小说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《荷花淀》，品味白洋淀的人物美、景物美和人情美。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0a0611d1?pid=8a0f3cb0f&amp;color=0,173,163&amp;vtp=1&amp;bt=1&amp;bbb=1"/>
          <p:cNvSpPr/>
          <p:nvPr/>
        </p:nvSpPr>
        <p:spPr>
          <a:xfrm>
            <a:off x="612648" y="466344"/>
            <a:ext cx="10963656" cy="548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感受人物美</a:t>
            </a:r>
            <a:endParaRPr lang="en-US" altLang="zh-CN" sz="3000" dirty="0"/>
          </a:p>
        </p:txBody>
      </p:sp>
      <p:sp>
        <p:nvSpPr>
          <p:cNvPr id="3" name="QB_6_BD.56_1#9d07bf529?sp=1&amp;pid=00a0611d1&amp;color=0,0,0&amp;vtp=1&amp;bbb=1&amp;hb=1&amp;hltap=1"/>
          <p:cNvSpPr/>
          <p:nvPr/>
        </p:nvSpPr>
        <p:spPr>
          <a:xfrm>
            <a:off x="612648" y="1017857"/>
            <a:ext cx="10963656" cy="5207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水生嫂这一人物形象既体现了中国妇女的传统美德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，又体现了解放区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妇女的进步特点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。请结合课文简要分析其形象特点。（4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7_1#9d07bf529?sp=1&amp;pid=00a0611d1&amp;color=0,0,0&amp;vtp=1&amp;bbb=1&amp;hb=1&amp;hla=1"/>
          <p:cNvSpPr/>
          <p:nvPr/>
        </p:nvSpPr>
        <p:spPr>
          <a:xfrm>
            <a:off x="612648" y="2029285"/>
            <a:ext cx="10963656" cy="4165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勤劳善良，心灵手巧。她编席子又快又好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，可以看出她的心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灵手巧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；丈夫忙于革命，大部分家务劳动都由她承担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，可以看出她的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勤劳善良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。②温柔体贴，善解人意。丈夫晚归，她首先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“站起来要去端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”；丈夫参军没几天，她心里思念丈夫，偷偷和伙伴去探望。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③深明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，识大体,顾大局。丈夫参军，她虽然不想让丈夫走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，但并没有拖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，还担起照顾家里的“千斤的担子”。④忠贞爱国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。她支持丈夫参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，丈夫说“不要叫敌人汉奸捉活的。捉住了要和他们拼命”，她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“流着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眼泪答应了他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”，体现了她高尚的爱国主义情操。（每点1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0_1#08e6a5994?sp=1&amp;pid=00a0611d1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课文中几个青年妇女商量探夫的对话写得个性鲜明，生动有趣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。分别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展现了她们怎样不同的个性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？请结合课文内容分析，完成表格。（5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25" name="QB_6_BD.40_2#08e6a5994?colgroup=14,15&amp;pid=00a0611d1&amp;color=0,0,0&amp;vtp=1&amp;bbb=1&amp;hb=1"/>
          <p:cNvGraphicFramePr>
            <a:graphicFrameLocks noGrp="1"/>
          </p:cNvGraphicFramePr>
          <p:nvPr/>
        </p:nvGraphicFramePr>
        <p:xfrm>
          <a:off x="612648" y="1880240"/>
          <a:ext cx="10945368" cy="2345944"/>
        </p:xfrm>
        <a:graphic>
          <a:graphicData uri="http://schemas.openxmlformats.org/drawingml/2006/table">
            <a:tbl>
              <a:tblPr/>
              <a:tblGrid>
                <a:gridCol w="5248656"/>
                <a:gridCol w="569671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青年妇女的话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不同的个性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08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“听说他们还在这里没走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我不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拖尾巴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可是忘下了一件衣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裳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AN.41_1#08e6a5994.blank?pid=00a0611d1&amp;color=0,0,0&amp;vpa=30&amp;vtp=1&amp;bbb=1&amp;hb=1"/>
          <p:cNvSpPr/>
          <p:nvPr/>
        </p:nvSpPr>
        <p:spPr>
          <a:xfrm>
            <a:off x="5933304" y="2805403"/>
            <a:ext cx="5569712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委婉含蓄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，明明是想丈夫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，又不好意思直说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QB_6_BD.42_1#08e6a5994?colgroup=14,15&amp;pid=00a0611d1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3467164"/>
        </p:xfrm>
        <a:graphic>
          <a:graphicData uri="http://schemas.openxmlformats.org/drawingml/2006/table">
            <a:tbl>
              <a:tblPr/>
              <a:tblGrid>
                <a:gridCol w="5248656"/>
                <a:gridCol w="569671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青年妇女的话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不同的个性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“我有句要紧的话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得和他说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说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956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“听他说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鬼子要在同口安据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点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6_AN.43_1#08e6a5994.blank?pid=00a0611d1&amp;color=0,0,0&amp;mp=1&amp;vpa=31&amp;vtp=1&amp;bbb=1&amp;hb=1"/>
          <p:cNvSpPr/>
          <p:nvPr/>
        </p:nvSpPr>
        <p:spPr>
          <a:xfrm>
            <a:off x="5933304" y="1114139"/>
            <a:ext cx="5569712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含蓄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，不说自己想念丈夫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，而是说有要紧的话得和丈夫说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6_AN.44_1#08e6a5994.blank?pid=00a0611d1&amp;color=0,0,0&amp;mp=1&amp;vpa=32&amp;vtp=1&amp;bbb=1&amp;hb=1"/>
          <p:cNvSpPr/>
          <p:nvPr/>
        </p:nvSpPr>
        <p:spPr>
          <a:xfrm>
            <a:off x="5933304" y="2259203"/>
            <a:ext cx="5569712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谨慎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、稳重、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考虑问题周密，水生嫂提醒她们途中不安全，为下文埋下伏笔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QB_6_BD.45_1#08e6a5994?colgroup=14,15&amp;pid=00a0611d1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3518916"/>
        </p:xfrm>
        <a:graphic>
          <a:graphicData uri="http://schemas.openxmlformats.org/drawingml/2006/table">
            <a:tbl>
              <a:tblPr/>
              <a:tblGrid>
                <a:gridCol w="5248656"/>
                <a:gridCol w="569671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青年妇女的话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不同的个性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“哪里就碰得那么巧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我们快去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快回来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08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“我本来不想去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可是俺婆婆非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叫我再去看看他——有什么看头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啊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6_AN.46_1#08e6a5994.blank?pid=00a0611d1&amp;color=0,0,0&amp;mp=1&amp;vpa=33&amp;vtp=1&amp;bbb=1"/>
          <p:cNvSpPr/>
          <p:nvPr/>
        </p:nvSpPr>
        <p:spPr>
          <a:xfrm>
            <a:off x="6477022" y="1381474"/>
            <a:ext cx="38306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探夫心切，有点冒失。</a:t>
            </a:r>
            <a:endParaRPr lang="en-US" altLang="zh-CN" sz="2800" dirty="0"/>
          </a:p>
        </p:txBody>
      </p:sp>
      <p:sp>
        <p:nvSpPr>
          <p:cNvPr id="4" name="QB_6_AN.47_1#08e6a5994.blank?pid=00a0611d1&amp;color=0,0,0&amp;mp=1&amp;vpa=34&amp;vtp=1&amp;bbb=1&amp;hb=1"/>
          <p:cNvSpPr/>
          <p:nvPr/>
        </p:nvSpPr>
        <p:spPr>
          <a:xfrm>
            <a:off x="5933304" y="2564479"/>
            <a:ext cx="5569712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害羞委婉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假话里寓有真情。（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6_1#363ef601c?sp=1&amp;pid=00a0611d1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用生动传神的对话描写来塑造人物是本文的一个突出特点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，试举例分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析对话的作用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7_1#363ef601c?sp=1&amp;pid=00a0611d1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深入细致地刻画人物丰富复杂的内心活动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。“你总是很积极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”，短短一句话，看似平常，其实内涵极为丰富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：既透露出水生嫂舍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不得丈夫离开的绵绵情意，又表现出她为丈夫积极投身革命而感到骄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。②揭示各个人物不同的性格特征，推动情节发展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。商量探夫的对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话描写是相当精彩的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。妇女们都想去看看自己的丈夫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，可是在语言表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达上却迥然不同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充分表现了她们不同的性格特征。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7_1#363ef601c?sp=1&amp;pid=00a0611d1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6_1#363ef601c?sp=1&amp;pid=00a0611d1&amp;color=0,0,0&amp;vtp=1&amp;bt=1&amp;bbb=1&amp;hb=1&amp;hla=1"/>
          <p:cNvSpPr/>
          <p:nvPr/>
        </p:nvSpPr>
        <p:spPr>
          <a:xfrm>
            <a:off x="612648" y="4426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同时，这一段描写又为下面她们突遇敌船的情节埋下了伏笔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③注重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表现人物思想性格的发展变化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，深化小说的主题。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回家途中的对话，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表现了水生嫂等人经过战斗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，思想觉悟都有了一定的提高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。她们也渴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望参加战斗，对话中充满了战斗的激情，同时也认识到妇女并不比男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人弱，从而提出了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“我们也成立队伍”的号召，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深化了小说的主题。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6_1#e5d234543?sp=1&amp;pid=00a0611d1&amp;color=0,0,0&amp;vtp=1&amp;bt=1&amp;bbb=1&amp;hb=1&amp;hltap=1"/>
          <p:cNvSpPr/>
          <p:nvPr/>
        </p:nvSpPr>
        <p:spPr>
          <a:xfrm>
            <a:off x="612648" y="468000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用诗化的语言来写小说，是孙犁创作的一个特点，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试根据自己的理解，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赏析下面的文字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幸亏是这些青年妇女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白洋淀长大的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她们摇得小船飞快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活像离开了水皮的一条打跳的梭鱼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她们从小跟这小船打交道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驶起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来就像织布穿梭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缝衣透针一般快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7_1#e5d234543?sp=1&amp;pid=00a0611d1&amp;color=0,0,0&amp;vtp=1&amp;bt=1&amp;bbb=1&amp;hb=1&amp;hla=1"/>
          <p:cNvSpPr/>
          <p:nvPr/>
        </p:nvSpPr>
        <p:spPr>
          <a:xfrm>
            <a:off x="612648" y="3561720"/>
            <a:ext cx="10963656" cy="248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这个场面写得非常简洁生动，是一幅形象逼真的图画。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言富有诗意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，运用了比喻的修辞手法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：用打跳的梭鱼形容飞快行驶的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；用织布穿梭形容人物动作的熟练。这些比喻既清新脱俗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蓄隽永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，切合当时的情景，也切合青年妇女的身份。（每点2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8c8b589c2?pid=00a0611d1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诗化的语言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诗化的语言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即具有诗的韵味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诗的意趣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诗的风格的语言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常具备以下特点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一是语言形象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含蓄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凝练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二是感情丰富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内涵深刻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三是句式灵活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运用排偶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整散结合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运用诗化语言要注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意以下三个方面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1f3bbd7c.fixed?pid=f8f6f142e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中国革命传统作品研习——苦难与新生</a:t>
            </a:r>
            <a:endParaRPr lang="en-US" altLang="zh-CN" sz="4000" dirty="0"/>
          </a:p>
        </p:txBody>
      </p:sp>
      <p:sp>
        <p:nvSpPr>
          <p:cNvPr id="3" name="C_3#71f3bbd7c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71f3bbd7c.fixed?pid=f8f6f142e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第8课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荷花淀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小二黑结婚（节选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党费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71f3bbd7c.fixed?pid=f8f6f142e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_3_BD#71f3bbd7c.fixed?pid=f8f6f142e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课时1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荷花淀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c8b589c2?pid=00a0611d1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巧用诗体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采用与古典诗词相仿的句式使语言诗化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或用排偶句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注意整散结合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创设诗境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构筑情感丰富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富含哲理的画面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营造出自由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宁静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闲适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飘逸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超脱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淡泊等意境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追求诗韵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诗化语言要追求诗韵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使文章如诗般旋律优美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朗朗上口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80f72131?pid=8a0f3cb0f&amp;color=0,173,163&amp;vtp=1&amp;bt=1&amp;bbb=1"/>
          <p:cNvSpPr/>
          <p:nvPr/>
        </p:nvSpPr>
        <p:spPr>
          <a:xfrm>
            <a:off x="612648" y="466344"/>
            <a:ext cx="10963656" cy="548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赏析景物美</a:t>
            </a:r>
            <a:endParaRPr lang="en-US" altLang="zh-CN" sz="3000" dirty="0"/>
          </a:p>
        </p:txBody>
      </p:sp>
      <p:sp>
        <p:nvSpPr>
          <p:cNvPr id="3" name="QB_6_BD.56_1#b877df802?sp=1&amp;pid=580f72131&amp;color=0,0,0&amp;vtp=1&amp;bbb=1&amp;hb=1&amp;hltap=1"/>
          <p:cNvSpPr/>
          <p:nvPr/>
        </p:nvSpPr>
        <p:spPr>
          <a:xfrm>
            <a:off x="612648" y="1017857"/>
            <a:ext cx="10963656" cy="5207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《荷花淀》一文描绘了哪几幅具有诗情画意的画面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？试分别对其加以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7_1#b877df802?sp=1&amp;pid=580f72131&amp;color=0,0,0&amp;vtp=1&amp;bbb=1&amp;hb=1&amp;hla=1"/>
          <p:cNvSpPr/>
          <p:nvPr/>
        </p:nvSpPr>
        <p:spPr>
          <a:xfrm>
            <a:off x="612648" y="2029285"/>
            <a:ext cx="10963656" cy="4165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荷花淀》描绘了三幅具有诗情画意的画面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，让人感受到了诗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画一般的自然之美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。（2分）①第一幅——“月下之景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”。描绘的景物有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皎洁的月色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、洁白的苇席等，展示了荷花淀的地域风貌。（2分）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——“水上之景”。是“女人们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”探夫未果后回家路上的一段景物描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，描写了中午时分寂静而辽阔的水面风光，烘托出平静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、轻快的气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。（2分）③第三幅——“淀里之景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”。作者用一个明喻写密密层层的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大荷叶就像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“铜墙铁壁”一样，用一个暗喻写荷花箭是“哨兵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”，给人一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种力量感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。这幅图画的特点是情景交融、刚柔相济。（2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6_1#c8c0ed819?sp=1&amp;pid=580f72131&amp;color=0,0,0&amp;vtp=1&amp;bt=1&amp;bbb=1&amp;hb=1&amp;hltap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课文中的景物描写有什么作用？（6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7_1#c8c0ed819?sp=1&amp;pid=580f72131&amp;color=0,0,0&amp;vtp=1&amp;bt=1&amp;bbb=1&amp;hb=1&amp;hla=1"/>
          <p:cNvSpPr/>
          <p:nvPr/>
        </p:nvSpPr>
        <p:spPr>
          <a:xfrm>
            <a:off x="612648" y="1014291"/>
            <a:ext cx="10963656" cy="5143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为人物活动提供背景，烘托人物形象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。渲染了一种清新宁静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的气氛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，水生嫂就在这样的背景里生活、劳动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，烘托了水生嫂勤劳纯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、温顺善良的形象。②情景相生，展现人物的精神面貌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。在水生嫂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等人的眼里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，家乡的一切都是那么美好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，这样美好的家乡岂能容忍外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国强盗来侵犯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?她们由对祖国美好河山的热爱，对幸福生活的热爱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起对日本帝国主义的无比仇恨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，也因此送夫参军，组织队伍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，参加战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。③为情节的展开进行铺垫。对小院子及白洋淀夜景的描写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点明了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“话别”的时间和地点、烘托了和谐的氛围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，而且也为下文荷花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淀伏击战进行铺垫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f677df68?pid=8a0f3cb0f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体味人情美</a:t>
            </a:r>
            <a:endParaRPr lang="en-US" altLang="zh-CN" sz="3000" dirty="0"/>
          </a:p>
        </p:txBody>
      </p:sp>
      <p:sp>
        <p:nvSpPr>
          <p:cNvPr id="3" name="QB_6_BD.56_1#67b6aeb83?sp=1&amp;pid=7f677df68&amp;color=0,0,0&amp;vtp=1&amp;bbb=1&amp;hb=1&amp;hltap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分析水生与水生嫂之间的爱情故事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，探讨他们的爱情是如何在战争与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离别中得以升华的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7_1#67b6aeb83?sp=1&amp;pid=7f677df68&amp;color=0,0,0&amp;vtp=1&amp;bbb=1&amp;hb=1&amp;hla=1"/>
          <p:cNvSpPr/>
          <p:nvPr/>
        </p:nvSpPr>
        <p:spPr>
          <a:xfrm>
            <a:off x="612648" y="238310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水生嫂深明大义，支持丈夫抗日：水生为了抗日事业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，很少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有时间与家人团聚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，但水生嫂始终支持丈夫抗日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。她不仅独自承担起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家庭的重担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，还积极关注前线战事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，体现了她高度的民族责任感和顾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全大局的高尚情怀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。这种精神力量成为他们爱情的重要支柱。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②水生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嫂的坚韧不拔与顽强毅力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：在水生离家的日子里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，水生嫂独自面对生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7_1#67b6aeb83?sp=1&amp;pid=7f677df68&amp;color=0,0,0&amp;vtp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6_1#67b6aeb83?sp=1&amp;pid=7f677df68&amp;color=0,0,0&amp;vtp=1&amp;bbb=1&amp;hb=1&amp;hla=1"/>
          <p:cNvSpPr/>
          <p:nvPr/>
        </p:nvSpPr>
        <p:spPr>
          <a:xfrm>
            <a:off x="612648" y="4426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活的艰难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，同时积极学习射击，参加战斗，与丈夫并肩作战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。这种坚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韧不拔的精神和不断成长的勇气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使他们的爱情在离别中得以升华。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夫妻间的关切：在战争中，水生和水生嫂虽然身处不同的战场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他们的心始终紧紧相连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。水生回家时，对妻子深深关切和嘱咐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生嫂也含泪答应了丈夫的一切要求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；在伏击战中，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他们互相投递衣裳、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食品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。这种夫妻间的关切，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使他们的爱情在战争与离别中得以升华。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6_1#e20f9eb5c?sp=1&amp;pid=7f677df68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孙犁先生说过：“看到真善美的极致，我写了一些作品。”《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荷花淀》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一文便呈现出多角度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、多层次的美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，请结合课文探讨这篇小说呈现了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怎样的美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7_1#e20f9eb5c?sp=1&amp;pid=7f677df68&amp;color=0,0,0&amp;vtp=1&amp;bt=1&amp;bbb=1&amp;hb=1&amp;hla=1"/>
          <p:cNvSpPr/>
          <p:nvPr/>
        </p:nvSpPr>
        <p:spPr>
          <a:xfrm>
            <a:off x="612648" y="237554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乡土美。作者对水上遭遇战的战斗经过，用简笔带过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于荷花淀的风光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，却不惜用浓墨重彩加以渲染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。无论是夫妻话别时月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下的荷花淀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，还是探夫路途中水上的荷花淀，都是那么优美迷人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满诗情画意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。小说中对乡土的描写，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既饱含着作者强烈的爱国情感，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又为人物的活动提供了典型环境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爱情美。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7_1#e20f9eb5c?sp=1&amp;pid=7f677df68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6_1#e20f9eb5c?sp=1&amp;pid=7f677df68&amp;color=0,0,0&amp;vtp=1&amp;bt=1&amp;bbb=1&amp;hb=1&amp;hla=1"/>
          <p:cNvSpPr/>
          <p:nvPr/>
        </p:nvSpPr>
        <p:spPr>
          <a:xfrm>
            <a:off x="612648" y="4426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水生嫂与丈夫在战争中深情关切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;青年妇女牵挂丈夫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，冒着敌人的炮火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去探夫。这就是白洋淀青年男女之间淳朴而忠贞的爱情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亲情美。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“爹哩?”“小华哩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?”表明战士关心家人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，梦萦故乡。④家国情美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了保卫家乡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打退敌人，男人积极上前线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，女人支持丈夫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，乡亲支持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。忠贞的爱情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、浓郁的亲情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都统一在高尚的爱国情中。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5a465a39?pid=8a0f3cb0f&amp;color=0,173,163&amp;vtp=1&amp;bt=1&amp;bb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56_1#0728e7fa0?sp=1&amp;pid=c5a465a39&amp;color=0,0,0&amp;vtp=1&amp;bbb=1&amp;hb=1&amp;hltap=1"/>
          <p:cNvSpPr/>
          <p:nvPr/>
        </p:nvSpPr>
        <p:spPr>
          <a:xfrm>
            <a:off x="612648" y="954024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战争是残酷的,战场上硝烟弥漫,血肉横飞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,而本文却为我们描绘了一幅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诗情画意的水乡图画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,如何理解这样的景物描写?（6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7_1#0728e7fa0?sp=1&amp;pid=c5a465a39&amp;color=0,0,0&amp;vtp=1&amp;bbb=1&amp;hb=1&amp;hla=1"/>
          <p:cNvSpPr/>
          <p:nvPr/>
        </p:nvSpPr>
        <p:spPr>
          <a:xfrm>
            <a:off x="612648" y="2101977"/>
            <a:ext cx="10963656" cy="4089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示例1）①作品所反映的是残酷的战争年代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，但从作品所描写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的背景中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，我们却看不出断壁残垣，看不到硝烟烈火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，看不到血污泪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。②我们看到的是明月、清风、银白的湖水、粉色的荷花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都是那么的清新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、明朗、美丽,充满了诗情画意。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③这是由作品表现主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题的角度决定的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——并不是为了渲染战争的残酷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，而是通过描写人们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对家乡的爱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、对生活的爱，着重表现革命乐观主义精神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，从而歌颂爱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国主义和革命英雄主义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4_1#0728e7fa0?sp=1&amp;pid=c5a465a39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示例2）①荷花淀的景色是美好的，月明风清，凉风习习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，无不明丽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，让人心醉。这么美丽的水土，当然会养育一方英雄儿女。②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”，更能体现出反战主题，也能使主题更深刻。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他们平时有多少温情,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战时就会有多少勇气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。③正因为对家乡的热爱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，以水生嫂为代表的白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洋淀妇女才毅然决然地送丈夫上战场，而她们自己也经过血雨腥风的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洗礼而成长起来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,成为白洋淀的战士,勇敢地投身到抗日的洪流中去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者正是通过这种纯美意境的铺垫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,深刻地揭示了作品的主题。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7_1#0728e7fa0?sp=1&amp;pid=c5a465a39&amp;color=0,0,0&amp;vtp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6_1#0728e7fa0?sp=1&amp;pid=c5a465a39&amp;color=0,0,0&amp;vtp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示例3）①《荷花淀》这篇小说文中有画、文中有诗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，是一幅被作者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充分诗化了的如同人间仙境般的荷花图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文章具有散文式的格调、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诗歌般的意境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，既清新脱俗，又含蓄隽永，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这正是作品的真正魅力。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本文用诗意的笔法写战争,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集中体现了孙犁追求美的极致的创作风格,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是一篇真正的纯美小说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ace7d8779?lid=ace7d8779&amp;cid=ace7d8779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ace7d8779?lid=ace7d8779&amp;cid=ace7d8779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ace7d8779?lid=8a0f3cb0f&amp;cid=8a0f3cb0f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ace7d8779?lid=8a0f3cb0f&amp;cid=8a0f3cb0f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ce7d8779.fixed?pid=71f3bbd7c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ace7d8779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5fd12cc2?pid=ace7d8779&amp;color=0,0,0&amp;vtp=1&amp;bt=1&amp;bbb=1"/>
          <p:cNvSpPr/>
          <p:nvPr/>
        </p:nvSpPr>
        <p:spPr>
          <a:xfrm>
            <a:off x="612648" y="466345"/>
            <a:ext cx="10963656" cy="59499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6_BD#bc0b25b52?htil=1&amp;pid=95fd12cc2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47375" y="1063335"/>
            <a:ext cx="3298803" cy="2577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6_BD#bc0b25b52?htil=1&amp;pid=95fd12cc2&amp;color=0,0,0&amp;vtp=1&amp;bbb=1&amp;hb=1&amp;hs=1"/>
          <p:cNvSpPr/>
          <p:nvPr/>
        </p:nvSpPr>
        <p:spPr>
          <a:xfrm>
            <a:off x="612648" y="1076034"/>
            <a:ext cx="7406640" cy="2603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孙犁（1913—2002），原名孙树勋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，河北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安平人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，中国小说家、散文家，“荷花淀派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创始人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。“七七事变”前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，曾在河北省安新县同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口镇小学教书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。1937年参加抗日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，主要在中国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共产党领导的冀中区从事革命文化工作，后在</a:t>
            </a:r>
            <a:endParaRPr lang="en-US" altLang="zh-CN" sz="2800" dirty="0"/>
          </a:p>
        </p:txBody>
      </p:sp>
      <p:sp>
        <p:nvSpPr>
          <p:cNvPr id="5" name="P_6_BD#bc0b25b52?htil=1&amp;pid=95fd12cc2&amp;color=0,0,0&amp;vtp=1&amp;bbb=1&amp;hb=1&amp;hs=1"/>
          <p:cNvSpPr/>
          <p:nvPr/>
        </p:nvSpPr>
        <p:spPr>
          <a:xfrm>
            <a:off x="611994" y="3732313"/>
            <a:ext cx="10968012" cy="208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晋察冀通讯社工作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。1944年去延安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，在鲁迅艺术文学院学习和工作。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中华人民共和国成立后，到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《天津日报》工作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，注重发现和培养文学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，并坚持写作。他的作品富有诗情画意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，语言清新自然、朴素洗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练，显示出成熟而独特的艺术风格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。他的小说被称为“诗体小说”。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c0b25b52?pid=95fd12cc2&amp;color=0,0,0&amp;vtp=1&amp;bt=1&amp;bbb=1&amp;h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代表作品：长篇小说《风云初记》、中篇小说《铁木前传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》、小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说与散文集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《白洋淀纪事》等。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aa46026c?pid=ace7d8779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6_BD#ffcc7453a?pid=4aa46026c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抗日战争时期，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中国共产党领导的抗日武装力量不断发展壮大，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根据地的广大群众在共产党的教育和领导下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，奋起抗敌，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为保卫祖国、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维护民族的独立与尊严作出了重大贡献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。孙犁参加抗日后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，在平汉路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西的山里工作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，从冀中平原来的同志向他讲过两个战斗故事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，其中一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个是白洋淀人民组成雁翎队的故事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这个素材触发了孙犁的创作灵感。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1945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年春，孙犁“在延安的窑洞里一盏油灯下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，用自制的墨水和草纸写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”《荷花淀》，最初发表在延安《解放日报》的副刊上。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9083abe8?pid=ace7d8779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6#7abdd6854?sp=1&amp;pid=b9083abe8&amp;color=0,0,0&amp;vtp=1&amp;bbb=1&amp;h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荷花淀派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荷花淀派又称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“白洋淀派”，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是以孙犁为代表的一个当代文学的流派。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主要作家还有刘绍棠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、从维熙、韩映山等。荷花淀即白洋淀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，这一流派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的得名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，不但源于白洋淀这个地方，也源于孙犁的短篇小说《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荷花淀》。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该派作品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，根植于水乡泥土，带着自然的清新纯朴，充满诗情画意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般都充满浪漫主义气息和乐观精神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，有“诗体小说”之称。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10737</Words>
  <Application>WPS 演示</Application>
  <PresentationFormat>宽屏</PresentationFormat>
  <Paragraphs>488</Paragraphs>
  <Slides>39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39</vt:i4>
      </vt:variant>
    </vt:vector>
  </HeadingPairs>
  <TitlesOfParts>
    <vt:vector size="54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2025-04-01T06:26:00Z</dcterms:created>
  <dcterms:modified xsi:type="dcterms:W3CDTF">2025-09-02T09:18:10Z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C07FD00DDB5F4A45AEDE4A877E642C50_12</vt:lpwstr>
  </property>
  <property fmtid="{D5CDD505-2E9C-101B-9397-08002B2CF9AE}" pid="3" name="KSOProductBuildVer">
    <vt:lpwstr>2052-12.1.0.22529</vt:lpwstr>
  </property>
</Properties>
</file>